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314" r:id="rId3"/>
    <p:sldId id="318" r:id="rId4"/>
    <p:sldId id="319" r:id="rId5"/>
    <p:sldId id="296" r:id="rId6"/>
    <p:sldId id="320" r:id="rId7"/>
    <p:sldId id="301" r:id="rId8"/>
    <p:sldId id="321" r:id="rId9"/>
    <p:sldId id="306" r:id="rId10"/>
    <p:sldId id="310" r:id="rId11"/>
    <p:sldId id="307" r:id="rId12"/>
    <p:sldId id="300" r:id="rId13"/>
    <p:sldId id="308" r:id="rId14"/>
    <p:sldId id="259" r:id="rId15"/>
  </p:sldIdLst>
  <p:sldSz cx="9144000" cy="5143500" type="screen16x9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Raleway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5B2D33C-677B-46B0-B7B9-5A2B243505B2}">
          <p14:sldIdLst>
            <p14:sldId id="256"/>
            <p14:sldId id="314"/>
            <p14:sldId id="318"/>
            <p14:sldId id="319"/>
            <p14:sldId id="296"/>
            <p14:sldId id="320"/>
            <p14:sldId id="301"/>
            <p14:sldId id="321"/>
            <p14:sldId id="306"/>
            <p14:sldId id="310"/>
            <p14:sldId id="307"/>
            <p14:sldId id="300"/>
            <p14:sldId id="308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8665B7-6574-423E-A4B5-A6C020D860FF}">
  <a:tblStyle styleId="{C98665B7-6574-423E-A4B5-A6C020D860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1A8698C-63BC-4B6A-AE92-7E62379B444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3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6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938246" y="2533163"/>
            <a:ext cx="7218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659861" y="2533163"/>
            <a:ext cx="7218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" y="2533163"/>
            <a:ext cx="7218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1425" y="2533163"/>
            <a:ext cx="52167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4000" cy="399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047704" y="3992850"/>
            <a:ext cx="3047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6096271" y="3992850"/>
            <a:ext cx="3047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" y="3992850"/>
            <a:ext cx="3047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8EC7-AF6A-48D3-8284-14BACBEBDD84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71489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0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xfrm>
            <a:off x="437960" y="702277"/>
            <a:ext cx="8498776" cy="21872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Lato" panose="020B0604020202020204" charset="0"/>
                <a:cs typeface="Times New Roman"/>
              </a:rPr>
              <a:t>OBJECT TRACKING SYSTEM USING DEEPSORT</a:t>
            </a:r>
            <a:endParaRPr lang="en-US" dirty="0">
              <a:latin typeface="Lato" panose="020B0604020202020204" charset="0"/>
            </a:endParaRPr>
          </a:p>
        </p:txBody>
      </p:sp>
      <p:sp>
        <p:nvSpPr>
          <p:cNvPr id="4" name="Google Shape;88;p12">
            <a:extLst>
              <a:ext uri="{FF2B5EF4-FFF2-40B4-BE49-F238E27FC236}">
                <a16:creationId xmlns:a16="http://schemas.microsoft.com/office/drawing/2014/main" id="{71205620-15CF-4770-9A62-A49855B16B2B}"/>
              </a:ext>
            </a:extLst>
          </p:cNvPr>
          <p:cNvSpPr txBox="1">
            <a:spLocks/>
          </p:cNvSpPr>
          <p:nvPr/>
        </p:nvSpPr>
        <p:spPr>
          <a:xfrm>
            <a:off x="4687348" y="3371375"/>
            <a:ext cx="4249388" cy="1069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r">
              <a:buNone/>
            </a:pPr>
            <a:r>
              <a:rPr lang="en-US" sz="2000" b="1" dirty="0">
                <a:latin typeface="Times New Roman"/>
                <a:cs typeface="Times New Roman"/>
              </a:rPr>
              <a:t>Vennela Madamshetty 700736655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5AB0A-8CA7-4135-BDF1-E2C275A09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EF1B0C-C628-42F6-8CEF-D158D685D1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128F5-C2F0-43C0-A36C-9402CBB5E5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F24CFE-5372-4AC0-AAC0-CDD860D80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260478" cy="520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25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A3C4-C5F5-4408-8EA4-01A96DFBD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2C82A-89D5-4822-B435-985E963814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BE626-2114-43C8-8E70-BAC9A1081A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7C4977-6DE6-4F45-9151-086A68337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182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CD884-6A92-4469-AF22-B488C5B5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4213" y="1789159"/>
            <a:ext cx="6676362" cy="1565181"/>
          </a:xfrm>
        </p:spPr>
        <p:txBody>
          <a:bodyPr/>
          <a:lstStyle/>
          <a:p>
            <a:r>
              <a:rPr lang="en-US" sz="6600" dirty="0">
                <a:solidFill>
                  <a:schemeClr val="accent1"/>
                </a:solidFill>
              </a:rPr>
              <a:t>Demonstration</a:t>
            </a:r>
            <a:endParaRPr lang="en-IN" sz="6600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7CCF3-158A-4BAA-8A20-4DC3154023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EC32EA-E9A0-4BD2-8B3E-D941F2D48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198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3F794-93BC-4642-82AE-3C1E24F14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73BBF-7589-4FC6-8B4F-36F3CDC005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1D5017-07CF-434A-BE88-5B00590DAC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98563D-5236-48DB-B748-E345E0D47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961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</a:t>
            </a:r>
            <a:endParaRPr dirty="0"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D81AC-BF87-4BBA-8C74-4F08B1B0C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2"/>
                </a:solidFill>
              </a:rPr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A8D6C-F053-4352-A110-8E84B28A5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366" y="1301383"/>
            <a:ext cx="7947559" cy="3552300"/>
          </a:xfrm>
        </p:spPr>
        <p:txBody>
          <a:bodyPr/>
          <a:lstStyle/>
          <a:p>
            <a:pPr algn="just"/>
            <a:r>
              <a:rPr lang="en-IN" sz="1600" dirty="0">
                <a:effectLst/>
                <a:latin typeface="Lat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sheer difficulty of tracking objects/persons in public places using regular camera surveillance is becoming a need of academic, public/industrial markets in the form of real-time monitoring of human activities in restricted environments, monitoring uncertain events, crowd counting, and pedestrian traffic management using recent advancements in information technology.</a:t>
            </a:r>
          </a:p>
          <a:p>
            <a:pPr algn="just"/>
            <a:r>
              <a:rPr lang="en-IN" sz="1600" dirty="0">
                <a:effectLst/>
                <a:latin typeface="Lat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As the research community has become more interested in these systems, the problems and technological issues have grown.</a:t>
            </a:r>
          </a:p>
          <a:p>
            <a:pPr algn="just"/>
            <a:r>
              <a:rPr lang="en-IN" sz="1600" dirty="0">
                <a:effectLst/>
                <a:latin typeface="Lat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Moving/non-moving item detection, multi-person tracking, categorization, and sophisticated human motion analysis are some of these difficulties.</a:t>
            </a:r>
          </a:p>
          <a:p>
            <a:pPr algn="just"/>
            <a:endParaRPr lang="en-IN" dirty="0">
              <a:latin typeface="Lato" panose="020B060402020202020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BAB0C-C8A6-41DD-9546-682D8F955F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9859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9205D-DDFF-3A88-7AF2-3FF706F4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Objectives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721D2-49EC-DD40-6062-1F8FF7891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3700" y="1373588"/>
            <a:ext cx="7083900" cy="3552300"/>
          </a:xfrm>
        </p:spPr>
        <p:txBody>
          <a:bodyPr/>
          <a:lstStyle/>
          <a:p>
            <a:r>
              <a:rPr lang="en-US" dirty="0"/>
              <a:t>To find appropriate and high-performance detection models for real-time object recognition and tracking in public surveillance. </a:t>
            </a:r>
          </a:p>
          <a:p>
            <a:r>
              <a:rPr lang="en-US" dirty="0"/>
              <a:t>Detection models are used to classify the objects that have been selected.</a:t>
            </a:r>
          </a:p>
          <a:p>
            <a:r>
              <a:rPr lang="en-US" dirty="0"/>
              <a:t>Surveillance of discovered items, including tracking and monitoring their motions.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A43431-F14B-3583-917D-85E7EB1F80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01375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798D7-3F2D-D1F8-FC9F-FF8C70AE5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Related Work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8C5934-7084-4AD6-8521-093DF00CF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3700" y="1373588"/>
            <a:ext cx="7674300" cy="3552300"/>
          </a:xfrm>
        </p:spPr>
        <p:txBody>
          <a:bodyPr/>
          <a:lstStyle/>
          <a:p>
            <a:pPr algn="just"/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Object detection is the process of identifying and locating real-world objects in images or videos.</a:t>
            </a:r>
          </a:p>
          <a:p>
            <a:pPr algn="just"/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Approaches to object detection include deep learning, Viola-Jones, feature-based, and SVM with HOG.</a:t>
            </a:r>
          </a:p>
          <a:p>
            <a:pPr algn="just"/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Fast R-CNN, SSD, and Retina-Net are popular deep-learning models for object detection.</a:t>
            </a:r>
          </a:p>
          <a:p>
            <a:pPr algn="just"/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Object tracking involves following an object across frames in a video.</a:t>
            </a:r>
          </a:p>
          <a:p>
            <a:pPr algn="just"/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Approaches to object tracking include Mean Shift and Optical Flow.</a:t>
            </a:r>
          </a:p>
          <a:p>
            <a:pPr algn="just"/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Mean Shift is a clustering algorithm used for object tracking that doesn't require an optimal "K" value.</a:t>
            </a:r>
          </a:p>
          <a:p>
            <a:pPr algn="just"/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Optical Flow tracks an object by examining motion vectors in consecutive frames.</a:t>
            </a:r>
          </a:p>
          <a:p>
            <a:pPr algn="just"/>
            <a:endParaRPr lang="en-IN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808D2-82D5-9C3F-6AFE-7E3CE5D808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81747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CA959-ACDB-4ADC-949A-9134204FA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Problem Statement</a:t>
            </a:r>
            <a:endParaRPr lang="en-IN" dirty="0">
              <a:solidFill>
                <a:schemeClr val="accent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4509B-F89C-4035-B853-5E756722A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3699" y="1373588"/>
            <a:ext cx="7842527" cy="3552300"/>
          </a:xfrm>
        </p:spPr>
        <p:txBody>
          <a:bodyPr/>
          <a:lstStyle/>
          <a:p>
            <a:r>
              <a:rPr lang="en-US" dirty="0"/>
              <a:t>To reduce human inspection over surveillance.</a:t>
            </a:r>
          </a:p>
          <a:p>
            <a:r>
              <a:rPr lang="en-US" dirty="0"/>
              <a:t>To increase the efficiency and accuracy of surveillance systems.</a:t>
            </a:r>
            <a:endParaRPr lang="en-IN" dirty="0"/>
          </a:p>
          <a:p>
            <a:r>
              <a:rPr lang="en-IN" dirty="0"/>
              <a:t>To properly classify and identify an object in the surveillance system.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81AA8-82C8-43A9-8765-D092C05C7A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8410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195F0-2B7D-7238-D30A-409E52772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Proposed Solution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AC799-936B-DAFF-AABE-355CC9F33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3700" y="1373588"/>
            <a:ext cx="6889500" cy="355230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Preprocess the input video frames to remove noise, blur, and other artifacts that may interfere with object detection and tracking.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Use a deep learning model such as YOLO or SSD to detect objects in each video frame.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Feed the detected objects into a deep sort algorithm to associate each object with a unique ID and track its movement across frames.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Apply Kalman filters and data association algorithms to improve tracking accuracy and handle occlusions and missed detections.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Use a clustering algorithm to group objects that are likely to belong to the same track and remove false positives.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Visualize the tracking results in real-time or post-processing to evaluate the performance of the system and make any necessary adjustments.</a:t>
            </a:r>
          </a:p>
          <a:p>
            <a:endParaRPr lang="en-IN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5ABED-01E4-715C-4AD9-7C05F8A38D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60405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9F2A09-7DF7-4322-B9FB-5F2F30C38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1" y="646234"/>
            <a:ext cx="7487138" cy="421151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2D82C4C-F68E-4DB1-9DB4-2946A63E8E37}"/>
              </a:ext>
            </a:extLst>
          </p:cNvPr>
          <p:cNvSpPr txBox="1">
            <a:spLocks/>
          </p:cNvSpPr>
          <p:nvPr/>
        </p:nvSpPr>
        <p:spPr>
          <a:xfrm>
            <a:off x="611714" y="527539"/>
            <a:ext cx="2942492" cy="8574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>
                <a:solidFill>
                  <a:schemeClr val="accent1"/>
                </a:solidFill>
              </a:rPr>
              <a:t>Flow Of DeepSORT</a:t>
            </a:r>
            <a:endParaRPr lang="en-IN" sz="2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174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5150C-AB55-97D3-681A-F0FE7DA73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Results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6788B-F62E-4740-15E1-EE0AE66A3E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/>
                <a:cs typeface="Times New Roman"/>
              </a:rPr>
              <a:t>Objects with labeling.</a:t>
            </a:r>
            <a:endParaRPr lang="en-US" dirty="0"/>
          </a:p>
          <a:p>
            <a:r>
              <a:rPr lang="en-IN" dirty="0">
                <a:latin typeface="Times New Roman"/>
                <a:cs typeface="Times New Roman"/>
              </a:rPr>
              <a:t>Tracking Object till the object leaves the frame.</a:t>
            </a:r>
          </a:p>
          <a:p>
            <a:r>
              <a:rPr lang="en-IN" dirty="0">
                <a:latin typeface="Times New Roman"/>
                <a:cs typeface="Times New Roman"/>
              </a:rPr>
              <a:t>The live processed frames are displayed as FPS(Frames Per Sec).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4CD6C-4A2C-07B0-7F2C-1BBEF8D849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25795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B7C75-338B-4D4B-852C-25E394245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2240" y="2571750"/>
            <a:ext cx="4183380" cy="487432"/>
          </a:xfrm>
        </p:spPr>
        <p:txBody>
          <a:bodyPr/>
          <a:lstStyle/>
          <a:p>
            <a:pPr algn="ctr"/>
            <a:r>
              <a:rPr lang="en-IN" sz="6600" dirty="0">
                <a:solidFill>
                  <a:schemeClr val="bg2"/>
                </a:solidFill>
              </a:rPr>
              <a:t>Outputs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B3AB28-F936-4BE3-A41B-9B7A00C4FB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10341741"/>
      </p:ext>
    </p:extLst>
  </p:cSld>
  <p:clrMapOvr>
    <a:masterClrMapping/>
  </p:clrMapOvr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</TotalTime>
  <Words>462</Words>
  <Application>Microsoft Office PowerPoint</Application>
  <PresentationFormat>On-screen Show (16:9)</PresentationFormat>
  <Paragraphs>49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Times New Roman</vt:lpstr>
      <vt:lpstr>Söhne</vt:lpstr>
      <vt:lpstr>Arial</vt:lpstr>
      <vt:lpstr>Lato</vt:lpstr>
      <vt:lpstr>Raleway</vt:lpstr>
      <vt:lpstr>Antonio template</vt:lpstr>
      <vt:lpstr>OBJECT TRACKING SYSTEM USING DEEPSORT</vt:lpstr>
      <vt:lpstr>Motivation</vt:lpstr>
      <vt:lpstr>Objectives</vt:lpstr>
      <vt:lpstr>Related Work</vt:lpstr>
      <vt:lpstr>Problem Statement</vt:lpstr>
      <vt:lpstr>Proposed Solution</vt:lpstr>
      <vt:lpstr>PowerPoint Presentation</vt:lpstr>
      <vt:lpstr>Results</vt:lpstr>
      <vt:lpstr>Outputs</vt:lpstr>
      <vt:lpstr>PowerPoint Presentation</vt:lpstr>
      <vt:lpstr>PowerPoint Presentation</vt:lpstr>
      <vt:lpstr>Demonstration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TRACKING SYSTEM USING DEEPSORT</dc:title>
  <dc:creator>abhilash chevella</dc:creator>
  <cp:lastModifiedBy>Vennela Madamshetty</cp:lastModifiedBy>
  <cp:revision>25</cp:revision>
  <dcterms:modified xsi:type="dcterms:W3CDTF">2023-04-26T07:45:48Z</dcterms:modified>
</cp:coreProperties>
</file>